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5" r:id="rId9"/>
    <p:sldId id="264" r:id="rId10"/>
    <p:sldId id="269" r:id="rId11"/>
    <p:sldId id="267" r:id="rId12"/>
    <p:sldId id="268" r:id="rId13"/>
    <p:sldId id="270" r:id="rId14"/>
    <p:sldId id="274" r:id="rId15"/>
    <p:sldId id="271" r:id="rId16"/>
    <p:sldId id="272" r:id="rId17"/>
    <p:sldId id="275" r:id="rId18"/>
    <p:sldId id="276" r:id="rId19"/>
    <p:sldId id="277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66" d="100"/>
          <a:sy n="66" d="100"/>
        </p:scale>
        <p:origin x="14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3A7404-F3BB-4637-BC1E-43144CF31940}" type="datetimeFigureOut">
              <a:rPr lang="en-US" smtClean="0"/>
              <a:t>2/25/2020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874180-3E79-4F03-92A2-EDEA03F8B4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533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rpubs.com/Jeveritt/578647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https://rpubs.com/Jeveritt/578647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874180-3E79-4F03-92A2-EDEA03F8B4D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5743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39B81-B18B-4A8D-81DF-F1F019B3D6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48B4932-4C20-4C2B-8553-63E0EC232B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591AD2-A778-45E8-832D-581E91BB8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E4A95-60A2-4E6F-B97D-7E2DDF1A40FD}" type="datetimeFigureOut">
              <a:rPr lang="en-US" smtClean="0"/>
              <a:t>2/25/2020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F029FA-3827-4E24-817F-2C4038D45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1AE53A-58DF-4BB5-B6C8-C3406EABE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DC36F-B280-4213-936F-BB28867C63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6608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8CD40-3CE7-4D94-9F8D-4699907EC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EA81C6-8D63-4D14-85FB-28DBDDA262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858276-AE2D-4B0C-B5BE-ACBEDE844D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E4A95-60A2-4E6F-B97D-7E2DDF1A40FD}" type="datetimeFigureOut">
              <a:rPr lang="en-US" smtClean="0"/>
              <a:t>2/25/2020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7376B4-1644-4A45-A859-9807420142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A19AC1-B4A0-41BF-BF35-5FBD1E4B3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DC36F-B280-4213-936F-BB28867C63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0949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1EF6987-8D03-4805-ACA6-63B84A10B7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2B1D95-75C2-4FAD-B8D7-320084A775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B6BEE5-A1B9-43F9-BF4C-2D156645AD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E4A95-60A2-4E6F-B97D-7E2DDF1A40FD}" type="datetimeFigureOut">
              <a:rPr lang="en-US" smtClean="0"/>
              <a:t>2/25/2020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FB4D6D-731B-4B28-82C3-4060937001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5FD966-0476-41B0-B3CB-1E475BB18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DC36F-B280-4213-936F-BB28867C63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1231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50EFF2-53E6-4B5C-9AEF-8D64252EC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C79B1E-0B02-4ECD-9A49-11BA096DF3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FB7CEF-9CE8-4901-8B9E-0DF2C632A2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E4A95-60A2-4E6F-B97D-7E2DDF1A40FD}" type="datetimeFigureOut">
              <a:rPr lang="en-US" smtClean="0"/>
              <a:t>2/25/2020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D61FF7-C668-4A34-AA1B-27E915248D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671A8D-51F1-46AD-9C66-359078096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DC36F-B280-4213-936F-BB28867C63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1544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3D4C6-8338-48A8-9CCD-69BF180F7E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636C3F-5429-4BDF-957D-8F8BF711AA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4A0FC6-6292-495B-972E-D76C0077B0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E4A95-60A2-4E6F-B97D-7E2DDF1A40FD}" type="datetimeFigureOut">
              <a:rPr lang="en-US" smtClean="0"/>
              <a:t>2/25/2020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08B887-83EF-4322-A8F5-C193A42593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EE5E31-0915-4621-BAFC-1460C8794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DC36F-B280-4213-936F-BB28867C63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64515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91D228-0D08-4942-889C-6E19E4076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FA3394-DC38-44D9-B7C2-0E3524D561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831B5F-4229-422E-B930-67E5931D60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0E32AF-4FBE-4955-B719-0144D52DFE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E4A95-60A2-4E6F-B97D-7E2DDF1A40FD}" type="datetimeFigureOut">
              <a:rPr lang="en-US" smtClean="0"/>
              <a:t>2/25/2020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BBED52-45DE-4DFA-A616-E2099F97E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01A927-F385-4034-B8B8-95CF5B125C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DC36F-B280-4213-936F-BB28867C63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7816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8688E-C884-4AF3-868C-C07240A1B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27FA8D-3F27-47ED-8127-7277399ED6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DF4631-7D33-43F6-A7D0-ECE59338E4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8B7044-F551-4BDD-B779-47139FC92F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7C86358-6FE7-45F7-BE7F-FAD361FAFC9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B9C215E-858A-4A2D-A549-0BE6FBDEE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E4A95-60A2-4E6F-B97D-7E2DDF1A40FD}" type="datetimeFigureOut">
              <a:rPr lang="en-US" smtClean="0"/>
              <a:t>2/25/2020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2C48EFC-7240-47E7-9472-1D8B011F64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5962B80-110D-4FB3-AE9C-CA633C445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DC36F-B280-4213-936F-BB28867C63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236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E5FAF-AB07-4129-9E59-E487C270D1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A83089B-53AE-449D-BBA8-CC48345983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E4A95-60A2-4E6F-B97D-7E2DDF1A40FD}" type="datetimeFigureOut">
              <a:rPr lang="en-US" smtClean="0"/>
              <a:t>2/25/2020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57BD1E-823B-445A-8913-901079EC82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CDD2EC-336B-465D-A59A-A7E1D78B8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DC36F-B280-4213-936F-BB28867C63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5551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DEBF14E-7F3B-4182-A913-5F950673C1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E4A95-60A2-4E6F-B97D-7E2DDF1A40FD}" type="datetimeFigureOut">
              <a:rPr lang="en-US" smtClean="0"/>
              <a:t>2/25/2020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9407D5-C287-4E88-9A7E-117D24F102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00506A-7D10-49B1-A6E5-77CF08BAB3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DC36F-B280-4213-936F-BB28867C63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2930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FA3B3-52E5-4F7D-BF88-EB54DDD387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4099B6-FE4B-467A-9529-7E961F8546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DEEB35-CFE0-4195-9ACD-A9E5227D99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0D3B20-C513-4E47-B1B8-9A7C10D886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E4A95-60A2-4E6F-B97D-7E2DDF1A40FD}" type="datetimeFigureOut">
              <a:rPr lang="en-US" smtClean="0"/>
              <a:t>2/25/2020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D971CB-8D75-4B43-B934-47DBB64FFA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262C1F-EFF9-41C3-9D29-B2F6C6747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DC36F-B280-4213-936F-BB28867C63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1754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3FFAFB-C6E2-4806-817D-C77CC89244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5E72F52-161C-419A-9EC0-C098E72E4F0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B12745-8006-4553-B30C-1883C3BD3A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A6303C-02BC-47A0-94FA-EF6AD0F2B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E4A95-60A2-4E6F-B97D-7E2DDF1A40FD}" type="datetimeFigureOut">
              <a:rPr lang="en-US" smtClean="0"/>
              <a:t>2/25/2020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0620B6-4556-4ECD-B758-E0ACD9FCEE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7C524D-7C34-4770-A798-E51BFF590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DC36F-B280-4213-936F-BB28867C63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5435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1B15703-68A0-428C-B5C3-64B5422117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010F4F-3783-4F27-BE52-3C1AB0767C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D6426B-09C0-4DE7-A345-32D2B6615D0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4E4A95-60A2-4E6F-B97D-7E2DDF1A40FD}" type="datetimeFigureOut">
              <a:rPr lang="en-US" smtClean="0"/>
              <a:t>2/25/2020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50A2B9-DFD0-447E-94C9-61DD814FB3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BFF16D-1378-4EAA-8643-AF165C00A9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CDC36F-B280-4213-936F-BB28867C63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2612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rpubs.com/Jeveritt/578647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29753-6745-4FB7-8269-911FC36C560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Drought– Bottom-up Vulnerability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438053-BA23-4F98-8EEF-2453E1E73D6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February 28</a:t>
            </a:r>
            <a:r>
              <a:rPr lang="en-US" baseline="30000" dirty="0"/>
              <a:t>th</a:t>
            </a:r>
            <a:r>
              <a:rPr lang="en-US" dirty="0"/>
              <a:t>, 2020</a:t>
            </a:r>
          </a:p>
          <a:p>
            <a:endParaRPr lang="en-US" dirty="0"/>
          </a:p>
          <a:p>
            <a:r>
              <a:rPr lang="en-US" dirty="0"/>
              <a:t>Weber Basin Water Conservancy District</a:t>
            </a:r>
          </a:p>
        </p:txBody>
      </p:sp>
      <p:pic>
        <p:nvPicPr>
          <p:cNvPr id="1026" name="Picture 2" descr="Image result for usu research symbol">
            <a:extLst>
              <a:ext uri="{FF2B5EF4-FFF2-40B4-BE49-F238E27FC236}">
                <a16:creationId xmlns:a16="http://schemas.microsoft.com/office/drawing/2014/main" id="{DEDB4BB7-5491-4511-A538-900DE43669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5588" y="4664074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0544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FBAB68-C86C-47A3-841D-21EF05E8D5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0BE1F1-754C-4678-B2E8-37D5A75963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9156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device&#10;&#10;Description automatically generated">
            <a:extLst>
              <a:ext uri="{FF2B5EF4-FFF2-40B4-BE49-F238E27FC236}">
                <a16:creationId xmlns:a16="http://schemas.microsoft.com/office/drawing/2014/main" id="{E1A09E1F-5217-4373-AFA0-6F279A1C9C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1714" y="440612"/>
            <a:ext cx="8984343" cy="6417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3501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D9F8C431-5A88-4BA4-A9DD-DC956BC8C7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14300"/>
            <a:ext cx="11239500" cy="674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4735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F7A20635-6CD5-4C54-AC7F-22A69FCEC5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228600"/>
            <a:ext cx="91440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0965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419E95B2-0A6F-46E9-BC84-B6F585CAA2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7900" y="228600"/>
            <a:ext cx="91440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3668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21422D86-01BE-48C2-B930-14DE84111C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228600"/>
            <a:ext cx="91440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3737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88390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868EF7-AEDA-4127-B14F-572680FD1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Vulnerabilities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F2FD4B-5983-4106-A3E8-622356A827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Sedimentation</a:t>
            </a:r>
          </a:p>
          <a:p>
            <a:r>
              <a:rPr lang="en-US" dirty="0"/>
              <a:t>High Demand (</a:t>
            </a:r>
            <a:r>
              <a:rPr lang="en-US" i="1" dirty="0"/>
              <a:t>what level?)</a:t>
            </a:r>
          </a:p>
          <a:p>
            <a:pPr lvl="1"/>
            <a:r>
              <a:rPr lang="en-US" dirty="0"/>
              <a:t>Level</a:t>
            </a:r>
          </a:p>
          <a:p>
            <a:r>
              <a:rPr lang="en-US" dirty="0"/>
              <a:t>Low Inflows (</a:t>
            </a:r>
            <a:r>
              <a:rPr lang="en-US" i="1" dirty="0"/>
              <a:t>what level?)</a:t>
            </a:r>
          </a:p>
          <a:p>
            <a:pPr lvl="1"/>
            <a:r>
              <a:rPr lang="en-US" dirty="0"/>
              <a:t>Level</a:t>
            </a:r>
          </a:p>
          <a:p>
            <a:r>
              <a:rPr lang="en-US" dirty="0"/>
              <a:t>Combinations</a:t>
            </a:r>
          </a:p>
          <a:p>
            <a:pPr lvl="1"/>
            <a:r>
              <a:rPr lang="en-US" dirty="0"/>
              <a:t>Levels</a:t>
            </a:r>
          </a:p>
          <a:p>
            <a:pPr lvl="1"/>
            <a:r>
              <a:rPr lang="en-US" dirty="0"/>
              <a:t>Levels</a:t>
            </a:r>
          </a:p>
        </p:txBody>
      </p:sp>
    </p:spTree>
    <p:extLst>
      <p:ext uri="{BB962C8B-B14F-4D97-AF65-F5344CB8AC3E}">
        <p14:creationId xmlns:p14="http://schemas.microsoft.com/office/powerpoint/2010/main" val="38285095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FEC46-A20D-41B9-81BB-9FCC58DBD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B01040-E47C-4DF0-9213-21716D29C2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7920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025F4-2C7C-4E42-BD31-4CD8C342DEF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Questions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DAD7BB-9116-4AA5-9919-EBBA2982F5B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54613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C8AA9AD-669A-44D3-B54A-0659301EB2EF}"/>
              </a:ext>
            </a:extLst>
          </p:cNvPr>
          <p:cNvSpPr txBox="1"/>
          <p:nvPr/>
        </p:nvSpPr>
        <p:spPr>
          <a:xfrm>
            <a:off x="2673626" y="374494"/>
            <a:ext cx="71064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3333FF"/>
                </a:solidFill>
                <a:latin typeface="Comic Sans MS" panose="030F0702030302020204" pitchFamily="66" charset="0"/>
              </a:rPr>
              <a:t>Bottom-Up Vulnerability Analysis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345086-17B3-425F-B0D3-4A34674DCC63}"/>
              </a:ext>
            </a:extLst>
          </p:cNvPr>
          <p:cNvSpPr txBox="1"/>
          <p:nvPr/>
        </p:nvSpPr>
        <p:spPr>
          <a:xfrm>
            <a:off x="168964" y="1321964"/>
            <a:ext cx="28028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260F99"/>
                </a:solidFill>
                <a:latin typeface="Comic Sans MS" panose="030F0702030302020204" pitchFamily="66" charset="0"/>
              </a:rPr>
              <a:t>1. Identify factors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A1FA3A-D707-42EA-9C63-4D98D280993E}"/>
              </a:ext>
            </a:extLst>
          </p:cNvPr>
          <p:cNvSpPr txBox="1"/>
          <p:nvPr/>
        </p:nvSpPr>
        <p:spPr>
          <a:xfrm>
            <a:off x="168964" y="2930862"/>
            <a:ext cx="28028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260F99"/>
                </a:solidFill>
                <a:latin typeface="Comic Sans MS" panose="030F0702030302020204" pitchFamily="66" charset="0"/>
              </a:rPr>
              <a:t>2. Develop scenarios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585880-C0E4-4B2F-92B0-40C606621441}"/>
              </a:ext>
            </a:extLst>
          </p:cNvPr>
          <p:cNvSpPr txBox="1"/>
          <p:nvPr/>
        </p:nvSpPr>
        <p:spPr>
          <a:xfrm>
            <a:off x="168965" y="3804463"/>
            <a:ext cx="30612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8925" indent="-288925"/>
            <a:r>
              <a:rPr lang="en-US" sz="2000" dirty="0">
                <a:solidFill>
                  <a:srgbClr val="260F99"/>
                </a:solidFill>
                <a:latin typeface="Comic Sans MS" panose="030F0702030302020204" pitchFamily="66" charset="0"/>
              </a:rPr>
              <a:t>3. Run </a:t>
            </a:r>
            <a:r>
              <a:rPr lang="en-US" sz="2000" dirty="0" err="1">
                <a:solidFill>
                  <a:srgbClr val="260F99"/>
                </a:solidFill>
                <a:latin typeface="Comic Sans MS" panose="030F0702030302020204" pitchFamily="66" charset="0"/>
              </a:rPr>
              <a:t>Riverware</a:t>
            </a:r>
            <a:r>
              <a:rPr lang="en-US" sz="2000" dirty="0">
                <a:solidFill>
                  <a:srgbClr val="260F99"/>
                </a:solidFill>
                <a:latin typeface="Comic Sans MS" panose="030F0702030302020204" pitchFamily="66" charset="0"/>
              </a:rPr>
              <a:t> / </a:t>
            </a:r>
            <a:r>
              <a:rPr lang="en-US" sz="2000" dirty="0" err="1">
                <a:solidFill>
                  <a:srgbClr val="260F99"/>
                </a:solidFill>
                <a:latin typeface="Comic Sans MS" panose="030F0702030302020204" pitchFamily="66" charset="0"/>
              </a:rPr>
              <a:t>Riversmart</a:t>
            </a:r>
            <a:endParaRPr lang="en-US" sz="2000" dirty="0">
              <a:solidFill>
                <a:srgbClr val="260F99"/>
              </a:solidFill>
              <a:latin typeface="Comic Sans MS" panose="030F0702030302020204" pitchFamily="66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E57EF7-0BB4-4354-844B-49F400DC4485}"/>
              </a:ext>
            </a:extLst>
          </p:cNvPr>
          <p:cNvSpPr txBox="1"/>
          <p:nvPr/>
        </p:nvSpPr>
        <p:spPr>
          <a:xfrm>
            <a:off x="168965" y="4751021"/>
            <a:ext cx="38365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8925" indent="-288925"/>
            <a:r>
              <a:rPr lang="en-US" sz="2000" dirty="0">
                <a:solidFill>
                  <a:srgbClr val="260F99"/>
                </a:solidFill>
                <a:latin typeface="Comic Sans MS" panose="030F0702030302020204" pitchFamily="66" charset="0"/>
              </a:rPr>
              <a:t>4. Define satisfactory criteria (Fraction of years…)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99B0A0-37F4-450D-853E-D225D85E913A}"/>
              </a:ext>
            </a:extLst>
          </p:cNvPr>
          <p:cNvSpPr txBox="1"/>
          <p:nvPr/>
        </p:nvSpPr>
        <p:spPr>
          <a:xfrm>
            <a:off x="168964" y="5806607"/>
            <a:ext cx="33494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8925" indent="-288925"/>
            <a:r>
              <a:rPr lang="en-US" sz="2000" dirty="0">
                <a:solidFill>
                  <a:srgbClr val="260F99"/>
                </a:solidFill>
                <a:latin typeface="Comic Sans MS" panose="030F0702030302020204" pitchFamily="66" charset="0"/>
              </a:rPr>
              <a:t>5. Visualize vulnerabilities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F37D373-5BB7-412C-B4F2-2EB5722EFE31}"/>
              </a:ext>
            </a:extLst>
          </p:cNvPr>
          <p:cNvSpPr/>
          <p:nvPr/>
        </p:nvSpPr>
        <p:spPr>
          <a:xfrm>
            <a:off x="4770782" y="5744548"/>
            <a:ext cx="5257800" cy="92433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405063" indent="-179388">
              <a:buFont typeface="Arial" panose="020B0604020202020204" pitchFamily="34" charset="0"/>
              <a:buChar char="•"/>
            </a:pPr>
            <a:r>
              <a:rPr lang="en-US" dirty="0">
                <a:solidFill>
                  <a:sysClr val="windowText" lastClr="000000"/>
                </a:solidFill>
                <a:latin typeface="Comic Sans MS" panose="030F0702030302020204" pitchFamily="66" charset="0"/>
              </a:rPr>
              <a:t>Contour plots</a:t>
            </a:r>
          </a:p>
          <a:p>
            <a:pPr marL="2405063" indent="-179388">
              <a:buFont typeface="Arial" panose="020B0604020202020204" pitchFamily="34" charset="0"/>
              <a:buChar char="•"/>
            </a:pPr>
            <a:r>
              <a:rPr lang="en-US" dirty="0">
                <a:solidFill>
                  <a:sysClr val="windowText" lastClr="000000"/>
                </a:solidFill>
                <a:latin typeface="Comic Sans MS" panose="030F0702030302020204" pitchFamily="66" charset="0"/>
              </a:rPr>
              <a:t>Time series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0CFE84F-7500-4885-84E6-09F485ABC0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857" r="36857"/>
          <a:stretch/>
        </p:blipFill>
        <p:spPr>
          <a:xfrm>
            <a:off x="6096000" y="5945107"/>
            <a:ext cx="740521" cy="52322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25085DBA-DC6C-4451-AE1D-D4B07507C3BF}"/>
              </a:ext>
            </a:extLst>
          </p:cNvPr>
          <p:cNvSpPr/>
          <p:nvPr/>
        </p:nvSpPr>
        <p:spPr>
          <a:xfrm>
            <a:off x="4770782" y="4726128"/>
            <a:ext cx="5257800" cy="86837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96875" indent="-2286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ysClr val="windowText" lastClr="000000"/>
                </a:solidFill>
                <a:latin typeface="Comic Sans MS" panose="030F0702030302020204" pitchFamily="66" charset="0"/>
              </a:rPr>
              <a:t>Total storage ≤ </a:t>
            </a:r>
            <a:r>
              <a:rPr lang="en-US" dirty="0">
                <a:solidFill>
                  <a:srgbClr val="FFFF00"/>
                </a:solidFill>
                <a:latin typeface="Comic Sans MS" panose="030F0702030302020204" pitchFamily="66" charset="0"/>
              </a:rPr>
              <a:t>Yellow</a:t>
            </a:r>
            <a:r>
              <a:rPr lang="en-US" dirty="0">
                <a:solidFill>
                  <a:sysClr val="windowText" lastClr="000000"/>
                </a:solidFill>
                <a:latin typeface="Comic Sans MS" panose="030F0702030302020204" pitchFamily="66" charset="0"/>
              </a:rPr>
              <a:t>, </a:t>
            </a:r>
            <a:r>
              <a:rPr lang="en-US" dirty="0">
                <a:solidFill>
                  <a:schemeClr val="accent2"/>
                </a:solidFill>
                <a:latin typeface="Comic Sans MS" panose="030F0702030302020204" pitchFamily="66" charset="0"/>
              </a:rPr>
              <a:t>Orange</a:t>
            </a:r>
            <a:r>
              <a:rPr lang="en-US" dirty="0">
                <a:solidFill>
                  <a:sysClr val="windowText" lastClr="000000"/>
                </a:solidFill>
                <a:latin typeface="Comic Sans MS" panose="030F0702030302020204" pitchFamily="66" charset="0"/>
              </a:rPr>
              <a:t>, </a:t>
            </a:r>
            <a:r>
              <a:rPr lang="en-US" dirty="0">
                <a:solidFill>
                  <a:srgbClr val="FF0000"/>
                </a:solidFill>
                <a:latin typeface="Comic Sans MS" panose="030F0702030302020204" pitchFamily="66" charset="0"/>
              </a:rPr>
              <a:t>Red</a:t>
            </a:r>
            <a:r>
              <a:rPr lang="en-US" dirty="0">
                <a:solidFill>
                  <a:sysClr val="windowText" lastClr="000000"/>
                </a:solidFill>
                <a:latin typeface="Comic Sans MS" panose="030F0702030302020204" pitchFamily="66" charset="0"/>
              </a:rPr>
              <a:t> targets</a:t>
            </a:r>
          </a:p>
          <a:p>
            <a:pPr marL="396875" indent="-2286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ysClr val="windowText" lastClr="000000"/>
                </a:solidFill>
                <a:latin typeface="Comic Sans MS" panose="030F0702030302020204" pitchFamily="66" charset="0"/>
              </a:rPr>
              <a:t>Shortages &gt; 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DC7F475-9472-4934-A800-55EE8FD9E23C}"/>
              </a:ext>
            </a:extLst>
          </p:cNvPr>
          <p:cNvSpPr/>
          <p:nvPr/>
        </p:nvSpPr>
        <p:spPr>
          <a:xfrm>
            <a:off x="4770782" y="3688210"/>
            <a:ext cx="5257799" cy="92433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143000" algn="ctr"/>
            <a:r>
              <a:rPr lang="en-US" sz="2000" dirty="0">
                <a:solidFill>
                  <a:sysClr val="windowText" lastClr="000000"/>
                </a:solidFill>
                <a:latin typeface="Comic Sans MS" panose="030F0702030302020204" pitchFamily="66" charset="0"/>
              </a:rPr>
              <a:t>108 Runs</a:t>
            </a:r>
          </a:p>
          <a:p>
            <a:pPr marL="1143000" algn="ctr"/>
            <a:r>
              <a:rPr lang="en-US" dirty="0">
                <a:solidFill>
                  <a:sysClr val="windowText" lastClr="000000"/>
                </a:solidFill>
                <a:latin typeface="Comic Sans MS" panose="030F0702030302020204" pitchFamily="66" charset="0"/>
              </a:rPr>
              <a:t>(Scenario combinations)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09A25EA-F32A-4DB8-AD45-E9243AAB66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1259" y="3781961"/>
            <a:ext cx="711063" cy="75289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E1FBCEB-2450-48F4-9087-2711A92D1AD2}"/>
              </a:ext>
            </a:extLst>
          </p:cNvPr>
          <p:cNvSpPr txBox="1"/>
          <p:nvPr/>
        </p:nvSpPr>
        <p:spPr>
          <a:xfrm>
            <a:off x="2902627" y="1215767"/>
            <a:ext cx="2258461" cy="233397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>
              <a:spcAft>
                <a:spcPts val="200"/>
              </a:spcAft>
            </a:pPr>
            <a:r>
              <a:rPr lang="en-US" sz="2000" u="sng" dirty="0">
                <a:latin typeface="Comic Sans MS" panose="030F0702030302020204" pitchFamily="66" charset="0"/>
              </a:rPr>
              <a:t>Flow @ Oakley</a:t>
            </a:r>
          </a:p>
          <a:p>
            <a:endParaRPr lang="en-US" sz="800" dirty="0">
              <a:latin typeface="Comic Sans MS" panose="030F0702030302020204" pitchFamily="66" charset="0"/>
            </a:endParaRPr>
          </a:p>
          <a:p>
            <a:pPr marL="396875" indent="-2286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Comic Sans MS" panose="030F0702030302020204" pitchFamily="66" charset="0"/>
              </a:rPr>
              <a:t>Paleo</a:t>
            </a:r>
          </a:p>
          <a:p>
            <a:pPr marL="396875" indent="-2286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Comic Sans MS" panose="030F0702030302020204" pitchFamily="66" charset="0"/>
              </a:rPr>
              <a:t>Observed</a:t>
            </a:r>
          </a:p>
          <a:p>
            <a:pPr marL="396875" indent="-2286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Comic Sans MS" panose="030F0702030302020204" pitchFamily="66" charset="0"/>
              </a:rPr>
              <a:t>Future Climate</a:t>
            </a:r>
          </a:p>
          <a:p>
            <a:pPr algn="ctr"/>
            <a:endParaRPr lang="en-US" sz="2600" dirty="0">
              <a:solidFill>
                <a:schemeClr val="accent2">
                  <a:lumMod val="50000"/>
                </a:schemeClr>
              </a:solidFill>
              <a:latin typeface="Comic Sans MS" panose="030F0702030302020204" pitchFamily="66" charset="0"/>
            </a:endParaRPr>
          </a:p>
          <a:p>
            <a:pPr algn="ctr"/>
            <a:r>
              <a:rPr lang="en-US" dirty="0">
                <a:solidFill>
                  <a:srgbClr val="542708"/>
                </a:solidFill>
                <a:latin typeface="Comic Sans MS" panose="030F0702030302020204" pitchFamily="66" charset="0"/>
              </a:rPr>
              <a:t>Six 30-yr blocks (800 - 970 </a:t>
            </a:r>
            <a:r>
              <a:rPr lang="en-US" dirty="0" err="1">
                <a:solidFill>
                  <a:srgbClr val="542708"/>
                </a:solidFill>
                <a:latin typeface="Comic Sans MS" panose="030F0702030302020204" pitchFamily="66" charset="0"/>
              </a:rPr>
              <a:t>kaf</a:t>
            </a:r>
            <a:r>
              <a:rPr lang="en-US" dirty="0">
                <a:solidFill>
                  <a:srgbClr val="542708"/>
                </a:solidFill>
                <a:latin typeface="Comic Sans MS" panose="030F0702030302020204" pitchFamily="66" charset="0"/>
              </a:rPr>
              <a:t>/</a:t>
            </a:r>
            <a:r>
              <a:rPr lang="en-US" dirty="0" err="1">
                <a:solidFill>
                  <a:srgbClr val="542708"/>
                </a:solidFill>
                <a:latin typeface="Comic Sans MS" panose="030F0702030302020204" pitchFamily="66" charset="0"/>
              </a:rPr>
              <a:t>yr</a:t>
            </a:r>
            <a:r>
              <a:rPr lang="en-US" dirty="0">
                <a:solidFill>
                  <a:srgbClr val="542708"/>
                </a:solidFill>
                <a:latin typeface="Comic Sans MS" panose="030F0702030302020204" pitchFamily="66" charset="0"/>
              </a:rPr>
              <a:t>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9F7F7D9-4C24-4DEA-B038-7EA1E0DC1E7C}"/>
              </a:ext>
            </a:extLst>
          </p:cNvPr>
          <p:cNvSpPr txBox="1"/>
          <p:nvPr/>
        </p:nvSpPr>
        <p:spPr>
          <a:xfrm>
            <a:off x="5222597" y="1215767"/>
            <a:ext cx="2357826" cy="233397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>
              <a:spcAft>
                <a:spcPts val="200"/>
              </a:spcAft>
            </a:pPr>
            <a:r>
              <a:rPr lang="en-US" sz="2000" u="sng" dirty="0">
                <a:latin typeface="Comic Sans MS" panose="030F0702030302020204" pitchFamily="66" charset="0"/>
              </a:rPr>
              <a:t>Demand</a:t>
            </a:r>
          </a:p>
          <a:p>
            <a:endParaRPr lang="en-US" sz="800" dirty="0">
              <a:latin typeface="Comic Sans MS" panose="030F0702030302020204" pitchFamily="66" charset="0"/>
            </a:endParaRPr>
          </a:p>
          <a:p>
            <a:pPr marL="457200" indent="-2286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Comic Sans MS" panose="030F0702030302020204" pitchFamily="66" charset="0"/>
              </a:rPr>
              <a:t>Per capita use</a:t>
            </a:r>
          </a:p>
          <a:p>
            <a:pPr marL="457200" indent="-2286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Comic Sans MS" panose="030F0702030302020204" pitchFamily="66" charset="0"/>
              </a:rPr>
              <a:t>Population,</a:t>
            </a:r>
          </a:p>
          <a:p>
            <a:pPr marL="457200" indent="-2286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Comic Sans MS" panose="030F0702030302020204" pitchFamily="66" charset="0"/>
              </a:rPr>
              <a:t>Ag. Conversion</a:t>
            </a:r>
          </a:p>
          <a:p>
            <a:pPr marL="457200" indent="-2286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Comic Sans MS" panose="030F0702030302020204" pitchFamily="66" charset="0"/>
              </a:rPr>
              <a:t>Potential ET</a:t>
            </a:r>
          </a:p>
          <a:p>
            <a:pPr algn="ctr"/>
            <a:endParaRPr lang="en-US" sz="800" dirty="0">
              <a:solidFill>
                <a:schemeClr val="accent2">
                  <a:lumMod val="50000"/>
                </a:schemeClr>
              </a:solidFill>
              <a:latin typeface="Comic Sans MS" panose="030F0702030302020204" pitchFamily="66" charset="0"/>
            </a:endParaRPr>
          </a:p>
          <a:p>
            <a:pPr algn="ctr"/>
            <a:r>
              <a:rPr lang="en-US" dirty="0">
                <a:solidFill>
                  <a:srgbClr val="542708"/>
                </a:solidFill>
                <a:latin typeface="Comic Sans MS" panose="030F0702030302020204" pitchFamily="66" charset="0"/>
              </a:rPr>
              <a:t>6 values</a:t>
            </a:r>
          </a:p>
          <a:p>
            <a:pPr algn="ctr"/>
            <a:r>
              <a:rPr lang="en-US" dirty="0">
                <a:solidFill>
                  <a:srgbClr val="542708"/>
                </a:solidFill>
                <a:latin typeface="Comic Sans MS" panose="030F0702030302020204" pitchFamily="66" charset="0"/>
              </a:rPr>
              <a:t>(355 - 560 </a:t>
            </a:r>
            <a:r>
              <a:rPr lang="en-US" dirty="0" err="1">
                <a:solidFill>
                  <a:srgbClr val="542708"/>
                </a:solidFill>
                <a:latin typeface="Comic Sans MS" panose="030F0702030302020204" pitchFamily="66" charset="0"/>
              </a:rPr>
              <a:t>kaf</a:t>
            </a:r>
            <a:r>
              <a:rPr lang="en-US" dirty="0">
                <a:solidFill>
                  <a:srgbClr val="542708"/>
                </a:solidFill>
                <a:latin typeface="Comic Sans MS" panose="030F0702030302020204" pitchFamily="66" charset="0"/>
              </a:rPr>
              <a:t>/</a:t>
            </a:r>
            <a:r>
              <a:rPr lang="en-US" dirty="0" err="1">
                <a:solidFill>
                  <a:srgbClr val="542708"/>
                </a:solidFill>
                <a:latin typeface="Comic Sans MS" panose="030F0702030302020204" pitchFamily="66" charset="0"/>
              </a:rPr>
              <a:t>yr</a:t>
            </a:r>
            <a:r>
              <a:rPr lang="en-US" dirty="0">
                <a:solidFill>
                  <a:srgbClr val="542708"/>
                </a:solidFill>
                <a:latin typeface="Comic Sans MS" panose="030F0702030302020204" pitchFamily="66" charset="0"/>
              </a:rPr>
              <a:t>)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3120CA0-818F-461B-A863-2EA4DF3CC181}"/>
              </a:ext>
            </a:extLst>
          </p:cNvPr>
          <p:cNvSpPr txBox="1"/>
          <p:nvPr/>
        </p:nvSpPr>
        <p:spPr>
          <a:xfrm>
            <a:off x="7641932" y="1215767"/>
            <a:ext cx="2032256" cy="233910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u="sng" dirty="0">
                <a:latin typeface="Comic Sans MS" panose="030F0702030302020204" pitchFamily="66" charset="0"/>
              </a:rPr>
              <a:t>Sediment Buildup</a:t>
            </a:r>
          </a:p>
          <a:p>
            <a:endParaRPr lang="en-US" sz="800" dirty="0">
              <a:latin typeface="Comic Sans MS" panose="030F0702030302020204" pitchFamily="66" charset="0"/>
            </a:endParaRPr>
          </a:p>
          <a:p>
            <a:pPr marL="457200" indent="-2286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Comic Sans MS" panose="030F0702030302020204" pitchFamily="66" charset="0"/>
              </a:rPr>
              <a:t>None</a:t>
            </a:r>
          </a:p>
          <a:p>
            <a:pPr marL="457200" indent="-2286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Comic Sans MS" panose="030F0702030302020204" pitchFamily="66" charset="0"/>
              </a:rPr>
              <a:t>1 or 2 events</a:t>
            </a:r>
          </a:p>
          <a:p>
            <a:pPr marL="457200" indent="-2286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Comic Sans MS" panose="030F0702030302020204" pitchFamily="66" charset="0"/>
              </a:rPr>
              <a:t>Gradual</a:t>
            </a:r>
          </a:p>
          <a:p>
            <a:pPr algn="ctr"/>
            <a:endParaRPr lang="en-US" sz="800" dirty="0">
              <a:solidFill>
                <a:schemeClr val="accent2">
                  <a:lumMod val="50000"/>
                </a:schemeClr>
              </a:solidFill>
              <a:latin typeface="Comic Sans MS" panose="030F0702030302020204" pitchFamily="66" charset="0"/>
            </a:endParaRPr>
          </a:p>
          <a:p>
            <a:pPr algn="ctr"/>
            <a:r>
              <a:rPr lang="en-US" dirty="0">
                <a:solidFill>
                  <a:srgbClr val="542708"/>
                </a:solidFill>
                <a:latin typeface="Comic Sans MS" panose="030F0702030302020204" pitchFamily="66" charset="0"/>
              </a:rPr>
              <a:t>3 values</a:t>
            </a:r>
          </a:p>
          <a:p>
            <a:pPr algn="ctr"/>
            <a:r>
              <a:rPr lang="en-US" dirty="0">
                <a:solidFill>
                  <a:srgbClr val="542708"/>
                </a:solidFill>
                <a:latin typeface="Comic Sans MS" panose="030F0702030302020204" pitchFamily="66" charset="0"/>
              </a:rPr>
              <a:t>(0%, 10%, 30%)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6EED56B-EF86-4CC7-BD98-380289C9B7BC}"/>
              </a:ext>
            </a:extLst>
          </p:cNvPr>
          <p:cNvSpPr txBox="1"/>
          <p:nvPr/>
        </p:nvSpPr>
        <p:spPr>
          <a:xfrm>
            <a:off x="9735697" y="1215767"/>
            <a:ext cx="2357826" cy="233910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u="sng" dirty="0">
                <a:latin typeface="Comic Sans MS" panose="030F0702030302020204" pitchFamily="66" charset="0"/>
              </a:rPr>
              <a:t>Evaporation Rate  @ Willard Bay</a:t>
            </a:r>
          </a:p>
          <a:p>
            <a:endParaRPr lang="en-US" sz="800" dirty="0">
              <a:latin typeface="Comic Sans MS" panose="030F0702030302020204" pitchFamily="66" charset="0"/>
            </a:endParaRPr>
          </a:p>
          <a:p>
            <a:pPr marL="457200" indent="-22860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accent2">
                    <a:lumMod val="50000"/>
                  </a:schemeClr>
                </a:solidFill>
                <a:latin typeface="Comic Sans MS" panose="030F0702030302020204" pitchFamily="66" charset="0"/>
              </a:rPr>
              <a:t>Riverware</a:t>
            </a:r>
            <a:endParaRPr lang="en-US" dirty="0">
              <a:solidFill>
                <a:schemeClr val="accent2">
                  <a:lumMod val="50000"/>
                </a:schemeClr>
              </a:solidFill>
              <a:latin typeface="Comic Sans MS" panose="030F0702030302020204" pitchFamily="66" charset="0"/>
            </a:endParaRPr>
          </a:p>
          <a:p>
            <a:pPr marL="457200" indent="-2286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Comic Sans MS" panose="030F0702030302020204" pitchFamily="66" charset="0"/>
              </a:rPr>
              <a:t>Historical</a:t>
            </a:r>
          </a:p>
          <a:p>
            <a:pPr marL="457200" indent="-2286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Comic Sans MS" panose="030F0702030302020204" pitchFamily="66" charset="0"/>
              </a:rPr>
              <a:t>Late estimate</a:t>
            </a:r>
          </a:p>
          <a:p>
            <a:pPr algn="ctr"/>
            <a:endParaRPr lang="en-US" sz="800" dirty="0">
              <a:solidFill>
                <a:schemeClr val="accent2">
                  <a:lumMod val="50000"/>
                </a:schemeClr>
              </a:solidFill>
              <a:latin typeface="Comic Sans MS" panose="030F0702030302020204" pitchFamily="66" charset="0"/>
            </a:endParaRPr>
          </a:p>
          <a:p>
            <a:pPr algn="ctr"/>
            <a:r>
              <a:rPr lang="en-US" dirty="0">
                <a:solidFill>
                  <a:srgbClr val="542708"/>
                </a:solidFill>
                <a:latin typeface="Comic Sans MS" panose="030F0702030302020204" pitchFamily="66" charset="0"/>
              </a:rPr>
              <a:t>3 values</a:t>
            </a:r>
          </a:p>
          <a:p>
            <a:pPr algn="ctr"/>
            <a:r>
              <a:rPr lang="en-US" dirty="0">
                <a:solidFill>
                  <a:srgbClr val="542708"/>
                </a:solidFill>
                <a:latin typeface="Comic Sans MS" panose="030F0702030302020204" pitchFamily="66" charset="0"/>
              </a:rPr>
              <a:t>(3.2, 3.7, 4.0 ft/</a:t>
            </a:r>
            <a:r>
              <a:rPr lang="en-US" dirty="0" err="1">
                <a:solidFill>
                  <a:srgbClr val="542708"/>
                </a:solidFill>
                <a:latin typeface="Comic Sans MS" panose="030F0702030302020204" pitchFamily="66" charset="0"/>
              </a:rPr>
              <a:t>yr</a:t>
            </a:r>
            <a:r>
              <a:rPr lang="en-US" dirty="0">
                <a:solidFill>
                  <a:srgbClr val="542708"/>
                </a:solidFill>
                <a:latin typeface="Comic Sans MS" panose="030F0702030302020204" pitchFamily="66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0967077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71778562-56FB-4763-AC3C-6467A4FF45F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6717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9AF181A1-94D1-4734-BE8F-DA1EE0EA0B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234" y="400489"/>
            <a:ext cx="9085532" cy="605702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5680D7D-C04D-488A-BD4A-C5631C3B1FFF}"/>
              </a:ext>
            </a:extLst>
          </p:cNvPr>
          <p:cNvSpPr txBox="1"/>
          <p:nvPr/>
        </p:nvSpPr>
        <p:spPr>
          <a:xfrm>
            <a:off x="10033302" y="985838"/>
            <a:ext cx="97067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(1570-1600)</a:t>
            </a:r>
          </a:p>
          <a:p>
            <a:pPr algn="ctr"/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192k</a:t>
            </a:r>
            <a:endParaRPr 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700799-FF50-4C28-98A7-137374659373}"/>
              </a:ext>
            </a:extLst>
          </p:cNvPr>
          <p:cNvSpPr txBox="1"/>
          <p:nvPr/>
        </p:nvSpPr>
        <p:spPr>
          <a:xfrm>
            <a:off x="3873500" y="0"/>
            <a:ext cx="501650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Average Annual Inflow (Acre-Ft)</a:t>
            </a:r>
          </a:p>
          <a:p>
            <a:pPr algn="ctr"/>
            <a:r>
              <a:rPr lang="en-US" sz="2400" dirty="0"/>
              <a:t>Trace Scenarios</a:t>
            </a:r>
          </a:p>
        </p:txBody>
      </p:sp>
    </p:spTree>
    <p:extLst>
      <p:ext uri="{BB962C8B-B14F-4D97-AF65-F5344CB8AC3E}">
        <p14:creationId xmlns:p14="http://schemas.microsoft.com/office/powerpoint/2010/main" val="705337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F8365658-DBAD-478F-BBE2-59A0B96375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4113"/>
            <a:ext cx="12192000" cy="636977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EC6D95E-169D-4276-B3AF-E70E5CD41A57}"/>
              </a:ext>
            </a:extLst>
          </p:cNvPr>
          <p:cNvSpPr txBox="1"/>
          <p:nvPr/>
        </p:nvSpPr>
        <p:spPr>
          <a:xfrm>
            <a:off x="9232900" y="952500"/>
            <a:ext cx="2679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Selected Inflows – Weber at Oakley</a:t>
            </a:r>
          </a:p>
        </p:txBody>
      </p:sp>
    </p:spTree>
    <p:extLst>
      <p:ext uri="{BB962C8B-B14F-4D97-AF65-F5344CB8AC3E}">
        <p14:creationId xmlns:p14="http://schemas.microsoft.com/office/powerpoint/2010/main" val="24601315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504F9E12-1EEE-4E43-BED8-FA1DCEA135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8650"/>
            <a:ext cx="12289579" cy="56007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BC67C64-4BC6-487C-AA4E-96D80F7EB22B}"/>
              </a:ext>
            </a:extLst>
          </p:cNvPr>
          <p:cNvSpPr txBox="1"/>
          <p:nvPr/>
        </p:nvSpPr>
        <p:spPr>
          <a:xfrm>
            <a:off x="9715500" y="1352550"/>
            <a:ext cx="205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Selected Inflows – Total District</a:t>
            </a:r>
          </a:p>
        </p:txBody>
      </p:sp>
    </p:spTree>
    <p:extLst>
      <p:ext uri="{BB962C8B-B14F-4D97-AF65-F5344CB8AC3E}">
        <p14:creationId xmlns:p14="http://schemas.microsoft.com/office/powerpoint/2010/main" val="11530598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455E4815-528B-4F22-9758-7F89349D36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4113"/>
            <a:ext cx="10115550" cy="5216517"/>
          </a:xfrm>
          <a:prstGeom prst="rect">
            <a:avLst/>
          </a:prstGeom>
        </p:spPr>
      </p:pic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E3C58C9E-A240-47D8-879E-D5C3D1F771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0096" y="510335"/>
            <a:ext cx="8115354" cy="48270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A0DA615-1782-44BD-BA4A-1C7771C01FEA}"/>
              </a:ext>
            </a:extLst>
          </p:cNvPr>
          <p:cNvSpPr txBox="1"/>
          <p:nvPr/>
        </p:nvSpPr>
        <p:spPr>
          <a:xfrm>
            <a:off x="3333750" y="244113"/>
            <a:ext cx="352425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E1662A-2F8B-4AA3-894C-F19E94085A39}"/>
              </a:ext>
            </a:extLst>
          </p:cNvPr>
          <p:cNvSpPr txBox="1"/>
          <p:nvPr/>
        </p:nvSpPr>
        <p:spPr>
          <a:xfrm>
            <a:off x="7153302" y="687880"/>
            <a:ext cx="4533900" cy="113243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166927-2EF3-43EC-AAC0-4C368AD12475}"/>
              </a:ext>
            </a:extLst>
          </p:cNvPr>
          <p:cNvSpPr txBox="1"/>
          <p:nvPr/>
        </p:nvSpPr>
        <p:spPr>
          <a:xfrm>
            <a:off x="9982200" y="2950509"/>
            <a:ext cx="2533650" cy="113243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18EDCA8-5153-46AF-ADA5-AF6525E7D17A}"/>
              </a:ext>
            </a:extLst>
          </p:cNvPr>
          <p:cNvSpPr txBox="1"/>
          <p:nvPr/>
        </p:nvSpPr>
        <p:spPr>
          <a:xfrm>
            <a:off x="800100" y="4953000"/>
            <a:ext cx="13087350" cy="8830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D568AF-8ED9-4CE3-9BF6-BF4DF289501D}"/>
              </a:ext>
            </a:extLst>
          </p:cNvPr>
          <p:cNvSpPr txBox="1"/>
          <p:nvPr/>
        </p:nvSpPr>
        <p:spPr>
          <a:xfrm>
            <a:off x="1390650" y="5181600"/>
            <a:ext cx="2781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Weber at Oakley Inflows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22C56F1-EF8A-4CAC-91D0-B37453FF4A6B}"/>
              </a:ext>
            </a:extLst>
          </p:cNvPr>
          <p:cNvSpPr txBox="1"/>
          <p:nvPr/>
        </p:nvSpPr>
        <p:spPr>
          <a:xfrm>
            <a:off x="7715250" y="5167498"/>
            <a:ext cx="2781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District Total Inflows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4B2BDE1-81F1-4D05-ADCB-DC394F37AE53}"/>
              </a:ext>
            </a:extLst>
          </p:cNvPr>
          <p:cNvSpPr txBox="1"/>
          <p:nvPr/>
        </p:nvSpPr>
        <p:spPr>
          <a:xfrm>
            <a:off x="10782300" y="1221123"/>
            <a:ext cx="2057400" cy="31242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13500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map&#10;&#10;Description automatically generated">
            <a:hlinkClick r:id="rId3"/>
            <a:extLst>
              <a:ext uri="{FF2B5EF4-FFF2-40B4-BE49-F238E27FC236}">
                <a16:creationId xmlns:a16="http://schemas.microsoft.com/office/drawing/2014/main" id="{9872908D-4E22-412D-9D3B-F38D8F7CC2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648949" cy="6888389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2E3DF3F-C65A-4BF1-8838-B581C05CAC86}"/>
              </a:ext>
            </a:extLst>
          </p:cNvPr>
          <p:cNvCxnSpPr>
            <a:cxnSpLocks/>
          </p:cNvCxnSpPr>
          <p:nvPr/>
        </p:nvCxnSpPr>
        <p:spPr>
          <a:xfrm flipH="1">
            <a:off x="1158242" y="721519"/>
            <a:ext cx="2196939" cy="544306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A23A36E-1212-4493-B191-BD9ABDB2A018}"/>
              </a:ext>
            </a:extLst>
          </p:cNvPr>
          <p:cNvCxnSpPr>
            <a:cxnSpLocks/>
          </p:cNvCxnSpPr>
          <p:nvPr/>
        </p:nvCxnSpPr>
        <p:spPr>
          <a:xfrm>
            <a:off x="3355181" y="693420"/>
            <a:ext cx="2187490" cy="546119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307BE0F-72FC-42D9-B7C4-E9B4A869C0F6}"/>
              </a:ext>
            </a:extLst>
          </p:cNvPr>
          <p:cNvCxnSpPr>
            <a:cxnSpLocks/>
          </p:cNvCxnSpPr>
          <p:nvPr/>
        </p:nvCxnSpPr>
        <p:spPr>
          <a:xfrm flipH="1">
            <a:off x="5561429" y="693420"/>
            <a:ext cx="2175803" cy="546119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60337FF-AF13-43C6-B6FB-B35F3AA2B8C8}"/>
              </a:ext>
            </a:extLst>
          </p:cNvPr>
          <p:cNvCxnSpPr>
            <a:cxnSpLocks/>
          </p:cNvCxnSpPr>
          <p:nvPr/>
        </p:nvCxnSpPr>
        <p:spPr>
          <a:xfrm>
            <a:off x="7737232" y="693420"/>
            <a:ext cx="2187818" cy="360235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35183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map&#10;&#10;Description automatically generated">
            <a:extLst>
              <a:ext uri="{FF2B5EF4-FFF2-40B4-BE49-F238E27FC236}">
                <a16:creationId xmlns:a16="http://schemas.microsoft.com/office/drawing/2014/main" id="{6E5A179F-407B-48AD-B81A-56D2AB128A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25" y="97726"/>
            <a:ext cx="11487150" cy="6662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4760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</TotalTime>
  <Words>207</Words>
  <Application>Microsoft Office PowerPoint</Application>
  <PresentationFormat>Widescreen</PresentationFormat>
  <Paragraphs>70</Paragraphs>
  <Slides>19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Calibri Light</vt:lpstr>
      <vt:lpstr>Comic Sans MS</vt:lpstr>
      <vt:lpstr>Office Theme</vt:lpstr>
      <vt:lpstr>Drought– Bottom-up Vulnerability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Results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Key Vulnerabilities</vt:lpstr>
      <vt:lpstr>Questions</vt:lpstr>
      <vt:lpstr>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Drought– Bottom-up Vulnerability Analysis</dc:title>
  <dc:creator>Jacob Everitt</dc:creator>
  <cp:lastModifiedBy>Jacob Everitt</cp:lastModifiedBy>
  <cp:revision>9</cp:revision>
  <dcterms:created xsi:type="dcterms:W3CDTF">2020-02-26T02:23:49Z</dcterms:created>
  <dcterms:modified xsi:type="dcterms:W3CDTF">2020-02-26T03:21:55Z</dcterms:modified>
</cp:coreProperties>
</file>